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256" r:id="rId5"/>
    <p:sldId id="261" r:id="rId6"/>
    <p:sldId id="262" r:id="rId7"/>
    <p:sldId id="260" r:id="rId8"/>
    <p:sldId id="263" r:id="rId9"/>
    <p:sldId id="267" r:id="rId10"/>
    <p:sldId id="268" r:id="rId11"/>
    <p:sldId id="269" r:id="rId12"/>
    <p:sldId id="270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4660"/>
  </p:normalViewPr>
  <p:slideViewPr>
    <p:cSldViewPr>
      <p:cViewPr>
        <p:scale>
          <a:sx n="50" d="100"/>
          <a:sy n="50" d="100"/>
        </p:scale>
        <p:origin x="-2622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27.06.2017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1857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Учиться можно только весело.</a:t>
            </a:r>
          </a:p>
          <a:p>
            <a:pPr>
              <a:buNone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Чтобы переваривать знания, надо поглощать их с аппетитом.     (А. Франс)</a:t>
            </a:r>
          </a:p>
          <a:p>
            <a:endParaRPr lang="ru-RU" dirty="0"/>
          </a:p>
        </p:txBody>
      </p:sp>
      <p:pic>
        <p:nvPicPr>
          <p:cNvPr id="1026" name="Picture 2" descr="http://www.sovsibir.ru/upload/media/preview/media_preview25009_710x9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357430"/>
            <a:ext cx="3857652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fontAlgn="base">
              <a:buNone/>
            </a:pPr>
            <a:r>
              <a:rPr lang="ru-RU" sz="3600" b="1" i="1" dirty="0" smtClean="0"/>
              <a:t>     Числа</a:t>
            </a:r>
            <a:endParaRPr lang="ru-RU" sz="3600" b="1" dirty="0" smtClean="0"/>
          </a:p>
          <a:p>
            <a:pPr fontAlgn="base">
              <a:buNone/>
            </a:pPr>
            <a:r>
              <a:rPr lang="ru-RU" sz="3600" b="1" i="1" dirty="0" smtClean="0"/>
              <a:t>     Положительные Отрицательные</a:t>
            </a:r>
          </a:p>
          <a:p>
            <a:pPr fontAlgn="base">
              <a:buNone/>
            </a:pPr>
            <a:r>
              <a:rPr lang="ru-RU" sz="3600" b="1" i="1" dirty="0" smtClean="0"/>
              <a:t>    Складывать Сравнивать Вычитать</a:t>
            </a:r>
            <a:endParaRPr lang="ru-RU" sz="3600" b="1" dirty="0" smtClean="0"/>
          </a:p>
          <a:p>
            <a:pPr fontAlgn="base">
              <a:buNone/>
            </a:pPr>
            <a:r>
              <a:rPr lang="ru-RU" sz="3600" b="1" i="1" dirty="0" smtClean="0"/>
              <a:t>   Больший модуль быстро очень выбираем, из него мы меньший модуль вычитаем</a:t>
            </a:r>
            <a:endParaRPr lang="ru-RU" sz="3600" b="1" dirty="0" smtClean="0"/>
          </a:p>
          <a:p>
            <a:pPr fontAlgn="base">
              <a:buNone/>
            </a:pPr>
            <a:r>
              <a:rPr lang="ru-RU" sz="3600" b="1" i="1" dirty="0" smtClean="0"/>
              <a:t>   Надо знать!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1356" y="1484784"/>
            <a:ext cx="6984776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Тема урока: Сложение целых чисел</a:t>
            </a:r>
            <a:endParaRPr lang="uk-UA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548681"/>
          <a:ext cx="6096000" cy="4104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368152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- 8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- 4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- 1,5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</a:tr>
              <a:tr h="1368152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0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- 3,5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4,3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2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0,7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</a:tr>
              <a:tr h="1368152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9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- 6,2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>
                          <a:latin typeface="inherit"/>
                          <a:ea typeface="Times New Roman"/>
                          <a:cs typeface="Times New Roman"/>
                        </a:rPr>
                        <a:t>- 7</a:t>
                      </a:r>
                      <a:endParaRPr lang="ru-RU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3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4000" i="1" dirty="0">
                          <a:latin typeface="inherit"/>
                          <a:ea typeface="Times New Roman"/>
                          <a:cs typeface="Times New Roman"/>
                        </a:rPr>
                        <a:t>11</a:t>
                      </a:r>
                      <a:endParaRPr lang="ru-RU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684213" y="4076700"/>
            <a:ext cx="7991475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8350" y="3573463"/>
            <a:ext cx="287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Х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11638" y="4076700"/>
            <a:ext cx="33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0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8171657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7739857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7308057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6876257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6444457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6012657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5579269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147469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4715669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211637" y="4005263"/>
            <a:ext cx="2889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852069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420269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2986882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2555082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123282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1691482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1259682" y="4077494"/>
            <a:ext cx="144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Дуга 25"/>
          <p:cNvSpPr/>
          <p:nvPr/>
        </p:nvSpPr>
        <p:spPr>
          <a:xfrm flipH="1">
            <a:off x="4427538" y="3500438"/>
            <a:ext cx="7848600" cy="865187"/>
          </a:xfrm>
          <a:prstGeom prst="arc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Дуга 26"/>
          <p:cNvSpPr/>
          <p:nvPr/>
        </p:nvSpPr>
        <p:spPr>
          <a:xfrm>
            <a:off x="-2773363" y="3573463"/>
            <a:ext cx="7058026" cy="792162"/>
          </a:xfrm>
          <a:prstGeom prst="arc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292725" y="3644900"/>
            <a:ext cx="2397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Положительные числа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116013" y="3644900"/>
            <a:ext cx="2338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Отрицательные числа</a:t>
            </a:r>
          </a:p>
        </p:txBody>
      </p:sp>
      <p:pic>
        <p:nvPicPr>
          <p:cNvPr id="57345" name="Picture 1" descr="C:\Users\Х\Desktop\сканирование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8640"/>
            <a:ext cx="4392488" cy="259741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Задание: Отметьте числа на координатной прямой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-5;   5;   8;   -10;   -1;    6;  0;   -2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Толковый словарь В.Даля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400" b="1" dirty="0" smtClean="0">
                <a:solidFill>
                  <a:srgbClr val="FF0000"/>
                </a:solidFill>
              </a:rPr>
              <a:t>Порядок</a:t>
            </a:r>
            <a:r>
              <a:rPr lang="ru-RU" sz="4400" b="1" dirty="0" smtClean="0"/>
              <a:t> – совокупность предметов, стоящих по ряду, рядом, один за другим; ряд, линия и т.д.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chemeClr val="accent2"/>
                </a:solidFill>
                <a:latin typeface="Georgia" pitchFamily="18" charset="0"/>
              </a:rPr>
              <a:t>Сложить числа с помощью координатной прямой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4 + (- 7 ) =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0825" y="3068638"/>
            <a:ext cx="8569325" cy="914400"/>
            <a:chOff x="158" y="1480"/>
            <a:chExt cx="5398" cy="576"/>
          </a:xfrm>
        </p:grpSpPr>
        <p:sp>
          <p:nvSpPr>
            <p:cNvPr id="13325" name="Rectangle 5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  <a:p>
              <a:r>
                <a:rPr lang="ru-RU" sz="2400"/>
                <a:t>       </a:t>
              </a:r>
              <a:r>
                <a:rPr lang="ru-RU" sz="2400" i="0">
                  <a:latin typeface="Times New Roman" pitchFamily="18" charset="0"/>
                </a:rPr>
                <a:t>-5      -4      -3      -2      -1       0       1       2        3       4       5    </a:t>
              </a:r>
              <a:r>
                <a:rPr lang="ru-RU" sz="2400">
                  <a:latin typeface="Times New Roman" pitchFamily="18" charset="0"/>
                </a:rPr>
                <a:t>х</a:t>
              </a:r>
              <a:endParaRPr lang="ru-RU" sz="2400"/>
            </a:p>
          </p:txBody>
        </p:sp>
        <p:sp>
          <p:nvSpPr>
            <p:cNvPr id="13326" name="Line 6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7" name="Line 7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8" name="Line 8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9" name="Line 9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0" name="Line 10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1" name="Line 11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2" name="Line 12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3" name="Line 13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4" name="Line 14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5" name="Line 15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6" name="Line 16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7" name="Line 17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7235825" y="29241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А</a:t>
            </a:r>
          </a:p>
        </p:txBody>
      </p:sp>
      <p:sp>
        <p:nvSpPr>
          <p:cNvPr id="11284" name="Oval 20"/>
          <p:cNvSpPr>
            <a:spLocks noChangeArrowheads="1"/>
          </p:cNvSpPr>
          <p:nvPr/>
        </p:nvSpPr>
        <p:spPr bwMode="auto">
          <a:xfrm>
            <a:off x="7380288" y="3429000"/>
            <a:ext cx="142875" cy="1222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5" name="Freeform 21"/>
          <p:cNvSpPr>
            <a:spLocks/>
          </p:cNvSpPr>
          <p:nvPr/>
        </p:nvSpPr>
        <p:spPr bwMode="auto">
          <a:xfrm>
            <a:off x="2411413" y="2924175"/>
            <a:ext cx="5006975" cy="536575"/>
          </a:xfrm>
          <a:custGeom>
            <a:avLst/>
            <a:gdLst>
              <a:gd name="T0" fmla="*/ 3154 w 3154"/>
              <a:gd name="T1" fmla="*/ 338 h 338"/>
              <a:gd name="T2" fmla="*/ 2258 w 3154"/>
              <a:gd name="T3" fmla="*/ 91 h 338"/>
              <a:gd name="T4" fmla="*/ 1600 w 3154"/>
              <a:gd name="T5" fmla="*/ 0 h 338"/>
              <a:gd name="T6" fmla="*/ 896 w 3154"/>
              <a:gd name="T7" fmla="*/ 91 h 338"/>
              <a:gd name="T8" fmla="*/ 0 w 3154"/>
              <a:gd name="T9" fmla="*/ 338 h 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54"/>
              <a:gd name="T16" fmla="*/ 0 h 338"/>
              <a:gd name="T17" fmla="*/ 3154 w 3154"/>
              <a:gd name="T18" fmla="*/ 338 h 3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54" h="338">
                <a:moveTo>
                  <a:pt x="3154" y="338"/>
                </a:moveTo>
                <a:cubicBezTo>
                  <a:pt x="3006" y="297"/>
                  <a:pt x="2517" y="147"/>
                  <a:pt x="2258" y="91"/>
                </a:cubicBezTo>
                <a:cubicBezTo>
                  <a:pt x="1999" y="35"/>
                  <a:pt x="1827" y="0"/>
                  <a:pt x="1600" y="0"/>
                </a:cubicBezTo>
                <a:cubicBezTo>
                  <a:pt x="1373" y="0"/>
                  <a:pt x="1163" y="35"/>
                  <a:pt x="896" y="91"/>
                </a:cubicBezTo>
                <a:cubicBezTo>
                  <a:pt x="629" y="147"/>
                  <a:pt x="187" y="287"/>
                  <a:pt x="0" y="338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2195513" y="2924175"/>
            <a:ext cx="4206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В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4643438" y="2349500"/>
            <a:ext cx="5699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0">
                <a:latin typeface="Times New Roman" pitchFamily="18" charset="0"/>
              </a:rPr>
              <a:t>- </a:t>
            </a:r>
            <a:r>
              <a:rPr lang="ru-RU" sz="2800" i="0">
                <a:latin typeface="Times New Roman" pitchFamily="18" charset="0"/>
              </a:rPr>
              <a:t>7</a:t>
            </a:r>
            <a:endParaRPr lang="ru-RU" sz="2800" b="0">
              <a:latin typeface="Times New Roman" pitchFamily="18" charset="0"/>
            </a:endParaRPr>
          </a:p>
        </p:txBody>
      </p:sp>
      <p:pic>
        <p:nvPicPr>
          <p:cNvPr id="13322" name="Picture 24" descr="CRCTR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4005263"/>
            <a:ext cx="19097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25" descr="CRCTR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900113" y="3933825"/>
            <a:ext cx="1873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0" name="Rectangle 26"/>
          <p:cNvSpPr>
            <a:spLocks noChangeArrowheads="1"/>
          </p:cNvSpPr>
          <p:nvPr/>
        </p:nvSpPr>
        <p:spPr bwMode="auto">
          <a:xfrm>
            <a:off x="5508625" y="1557338"/>
            <a:ext cx="503238" cy="576262"/>
          </a:xfrm>
          <a:prstGeom prst="rect">
            <a:avLst/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0">
                <a:latin typeface="Times New Roman" pitchFamily="18" charset="0"/>
              </a:rPr>
              <a:t>-3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90751E-6 L -0.55121 0.001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11282" grpId="0"/>
      <p:bldP spid="11284" grpId="0" animBg="1"/>
      <p:bldP spid="11284" grpId="1" animBg="1"/>
      <p:bldP spid="11285" grpId="0" animBg="1"/>
      <p:bldP spid="11286" grpId="0"/>
      <p:bldP spid="11287" grpId="0"/>
      <p:bldP spid="112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accent2"/>
                </a:solidFill>
                <a:latin typeface="Georgia" pitchFamily="18" charset="0"/>
              </a:rPr>
              <a:t>Сложить числа с помощью координатной прямой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5 + (- 4 ) =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50825" y="3068638"/>
            <a:ext cx="8569325" cy="914400"/>
            <a:chOff x="158" y="1480"/>
            <a:chExt cx="5398" cy="576"/>
          </a:xfrm>
        </p:grpSpPr>
        <p:sp>
          <p:nvSpPr>
            <p:cNvPr id="12301" name="Rectangle 4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  <a:p>
              <a:r>
                <a:rPr lang="ru-RU" sz="2400"/>
                <a:t>       </a:t>
              </a:r>
              <a:r>
                <a:rPr lang="ru-RU" sz="2400" i="0">
                  <a:latin typeface="Times New Roman" pitchFamily="18" charset="0"/>
                </a:rPr>
                <a:t>-5      -4      -3      -2      -1       0       1       2        3       4       5    </a:t>
              </a:r>
              <a:r>
                <a:rPr lang="ru-RU" sz="2400">
                  <a:latin typeface="Times New Roman" pitchFamily="18" charset="0"/>
                </a:rPr>
                <a:t>х</a:t>
              </a:r>
              <a:endParaRPr lang="ru-RU" sz="2400"/>
            </a:p>
          </p:txBody>
        </p:sp>
        <p:sp>
          <p:nvSpPr>
            <p:cNvPr id="12302" name="Line 5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Line 7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Line 8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5" name="Line 10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6" name="Line 11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7" name="Line 12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8" name="Line 13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9" name="Line 14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0" name="Line 15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1" name="Line 16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2" name="Line 17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3" name="Line 18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8027988" y="2924175"/>
            <a:ext cx="4206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А</a:t>
            </a:r>
          </a:p>
        </p:txBody>
      </p:sp>
      <p:sp>
        <p:nvSpPr>
          <p:cNvPr id="10264" name="Oval 24"/>
          <p:cNvSpPr>
            <a:spLocks noChangeArrowheads="1"/>
          </p:cNvSpPr>
          <p:nvPr/>
        </p:nvSpPr>
        <p:spPr bwMode="auto">
          <a:xfrm>
            <a:off x="8101013" y="3429000"/>
            <a:ext cx="142875" cy="1222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67" name="Freeform 27"/>
          <p:cNvSpPr>
            <a:spLocks/>
          </p:cNvSpPr>
          <p:nvPr/>
        </p:nvSpPr>
        <p:spPr bwMode="auto">
          <a:xfrm>
            <a:off x="5292725" y="2924175"/>
            <a:ext cx="2887663" cy="538163"/>
          </a:xfrm>
          <a:custGeom>
            <a:avLst/>
            <a:gdLst>
              <a:gd name="T0" fmla="*/ 1819 w 1819"/>
              <a:gd name="T1" fmla="*/ 339 h 339"/>
              <a:gd name="T2" fmla="*/ 1356 w 1819"/>
              <a:gd name="T3" fmla="*/ 76 h 339"/>
              <a:gd name="T4" fmla="*/ 914 w 1819"/>
              <a:gd name="T5" fmla="*/ 1 h 339"/>
              <a:gd name="T6" fmla="*/ 442 w 1819"/>
              <a:gd name="T7" fmla="*/ 85 h 339"/>
              <a:gd name="T8" fmla="*/ 0 w 1819"/>
              <a:gd name="T9" fmla="*/ 321 h 3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19"/>
              <a:gd name="T16" fmla="*/ 0 h 339"/>
              <a:gd name="T17" fmla="*/ 1819 w 1819"/>
              <a:gd name="T18" fmla="*/ 339 h 3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19" h="339">
                <a:moveTo>
                  <a:pt x="1819" y="339"/>
                </a:moveTo>
                <a:cubicBezTo>
                  <a:pt x="1742" y="295"/>
                  <a:pt x="1507" y="132"/>
                  <a:pt x="1356" y="76"/>
                </a:cubicBezTo>
                <a:cubicBezTo>
                  <a:pt x="1205" y="20"/>
                  <a:pt x="1066" y="0"/>
                  <a:pt x="914" y="1"/>
                </a:cubicBezTo>
                <a:cubicBezTo>
                  <a:pt x="762" y="2"/>
                  <a:pt x="594" y="32"/>
                  <a:pt x="442" y="85"/>
                </a:cubicBezTo>
                <a:cubicBezTo>
                  <a:pt x="290" y="138"/>
                  <a:pt x="92" y="272"/>
                  <a:pt x="0" y="321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5076825" y="29241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В</a:t>
            </a: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6443663" y="2492375"/>
            <a:ext cx="5699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0">
                <a:latin typeface="Times New Roman" pitchFamily="18" charset="0"/>
              </a:rPr>
              <a:t>- </a:t>
            </a:r>
            <a:r>
              <a:rPr lang="ru-RU" sz="2800" i="0">
                <a:latin typeface="Times New Roman" pitchFamily="18" charset="0"/>
              </a:rPr>
              <a:t>4</a:t>
            </a:r>
            <a:endParaRPr lang="ru-RU" sz="2800" b="0">
              <a:latin typeface="Times New Roman" pitchFamily="18" charset="0"/>
            </a:endParaRPr>
          </a:p>
        </p:txBody>
      </p:sp>
      <p:pic>
        <p:nvPicPr>
          <p:cNvPr id="10270" name="Picture 30" descr="CRCTR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4005263"/>
            <a:ext cx="19097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1" name="Picture 31" descr="CRCTR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900113" y="3933825"/>
            <a:ext cx="1873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5508625" y="1628775"/>
            <a:ext cx="503238" cy="482600"/>
          </a:xfrm>
          <a:prstGeom prst="rect">
            <a:avLst/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0">
                <a:latin typeface="Times New Roman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50289E-6 L -0.31493 1.50289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  <p:bldP spid="10261" grpId="0"/>
      <p:bldP spid="10264" grpId="0" animBg="1"/>
      <p:bldP spid="10264" grpId="1" animBg="1"/>
      <p:bldP spid="10267" grpId="0" animBg="1"/>
      <p:bldP spid="10268" grpId="0"/>
      <p:bldP spid="10269" grpId="0"/>
      <p:bldP spid="1027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accent2"/>
                </a:solidFill>
                <a:latin typeface="Georgia" pitchFamily="18" charset="0"/>
              </a:rPr>
              <a:t>Сложить числа с помощью координатной прямой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-3 + 8 =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0825" y="3068638"/>
            <a:ext cx="8569325" cy="914400"/>
            <a:chOff x="158" y="1480"/>
            <a:chExt cx="5398" cy="576"/>
          </a:xfrm>
        </p:grpSpPr>
        <p:sp>
          <p:nvSpPr>
            <p:cNvPr id="15373" name="Rectangle 5"/>
            <p:cNvSpPr>
              <a:spLocks noChangeArrowheads="1"/>
            </p:cNvSpPr>
            <p:nvPr/>
          </p:nvSpPr>
          <p:spPr bwMode="auto">
            <a:xfrm>
              <a:off x="158" y="1480"/>
              <a:ext cx="5398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  <a:p>
              <a:r>
                <a:rPr lang="ru-RU" sz="2400"/>
                <a:t>       </a:t>
              </a:r>
              <a:r>
                <a:rPr lang="ru-RU" sz="2400" i="0">
                  <a:latin typeface="Times New Roman" pitchFamily="18" charset="0"/>
                </a:rPr>
                <a:t>-5      -4      -3      -2      -1       0       1       2        3       4       5    </a:t>
              </a:r>
              <a:r>
                <a:rPr lang="ru-RU" sz="2400">
                  <a:latin typeface="Times New Roman" pitchFamily="18" charset="0"/>
                </a:rPr>
                <a:t>х</a:t>
              </a:r>
              <a:endParaRPr lang="ru-RU" sz="2400"/>
            </a:p>
          </p:txBody>
        </p:sp>
        <p:sp>
          <p:nvSpPr>
            <p:cNvPr id="15374" name="Line 6"/>
            <p:cNvSpPr>
              <a:spLocks noChangeShapeType="1"/>
            </p:cNvSpPr>
            <p:nvPr/>
          </p:nvSpPr>
          <p:spPr bwMode="auto">
            <a:xfrm>
              <a:off x="431" y="1752"/>
              <a:ext cx="4989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Line 7"/>
            <p:cNvSpPr>
              <a:spLocks noChangeShapeType="1"/>
            </p:cNvSpPr>
            <p:nvPr/>
          </p:nvSpPr>
          <p:spPr bwMode="auto">
            <a:xfrm>
              <a:off x="612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Line 8"/>
            <p:cNvSpPr>
              <a:spLocks noChangeShapeType="1"/>
            </p:cNvSpPr>
            <p:nvPr/>
          </p:nvSpPr>
          <p:spPr bwMode="auto">
            <a:xfrm>
              <a:off x="106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7" name="Line 9"/>
            <p:cNvSpPr>
              <a:spLocks noChangeShapeType="1"/>
            </p:cNvSpPr>
            <p:nvPr/>
          </p:nvSpPr>
          <p:spPr bwMode="auto">
            <a:xfrm>
              <a:off x="1519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8" name="Line 10"/>
            <p:cNvSpPr>
              <a:spLocks noChangeShapeType="1"/>
            </p:cNvSpPr>
            <p:nvPr/>
          </p:nvSpPr>
          <p:spPr bwMode="auto">
            <a:xfrm>
              <a:off x="1973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9" name="Line 11"/>
            <p:cNvSpPr>
              <a:spLocks noChangeShapeType="1"/>
            </p:cNvSpPr>
            <p:nvPr/>
          </p:nvSpPr>
          <p:spPr bwMode="auto">
            <a:xfrm>
              <a:off x="2426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Line 12"/>
            <p:cNvSpPr>
              <a:spLocks noChangeShapeType="1"/>
            </p:cNvSpPr>
            <p:nvPr/>
          </p:nvSpPr>
          <p:spPr bwMode="auto">
            <a:xfrm>
              <a:off x="2880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1" name="Line 13"/>
            <p:cNvSpPr>
              <a:spLocks noChangeShapeType="1"/>
            </p:cNvSpPr>
            <p:nvPr/>
          </p:nvSpPr>
          <p:spPr bwMode="auto">
            <a:xfrm>
              <a:off x="333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2" name="Line 14"/>
            <p:cNvSpPr>
              <a:spLocks noChangeShapeType="1"/>
            </p:cNvSpPr>
            <p:nvPr/>
          </p:nvSpPr>
          <p:spPr bwMode="auto">
            <a:xfrm>
              <a:off x="3787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3" name="Line 15"/>
            <p:cNvSpPr>
              <a:spLocks noChangeShapeType="1"/>
            </p:cNvSpPr>
            <p:nvPr/>
          </p:nvSpPr>
          <p:spPr bwMode="auto">
            <a:xfrm>
              <a:off x="4241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4" name="Line 16"/>
            <p:cNvSpPr>
              <a:spLocks noChangeShapeType="1"/>
            </p:cNvSpPr>
            <p:nvPr/>
          </p:nvSpPr>
          <p:spPr bwMode="auto">
            <a:xfrm>
              <a:off x="4694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5" name="Line 17"/>
            <p:cNvSpPr>
              <a:spLocks noChangeShapeType="1"/>
            </p:cNvSpPr>
            <p:nvPr/>
          </p:nvSpPr>
          <p:spPr bwMode="auto">
            <a:xfrm>
              <a:off x="5148" y="1706"/>
              <a:ext cx="0" cy="9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2195513" y="2924175"/>
            <a:ext cx="4206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А</a:t>
            </a:r>
          </a:p>
        </p:txBody>
      </p:sp>
      <p:sp>
        <p:nvSpPr>
          <p:cNvPr id="13332" name="Oval 20"/>
          <p:cNvSpPr>
            <a:spLocks noChangeArrowheads="1"/>
          </p:cNvSpPr>
          <p:nvPr/>
        </p:nvSpPr>
        <p:spPr bwMode="auto">
          <a:xfrm>
            <a:off x="2339975" y="3429000"/>
            <a:ext cx="142875" cy="1222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3" name="Freeform 21"/>
          <p:cNvSpPr>
            <a:spLocks/>
          </p:cNvSpPr>
          <p:nvPr/>
        </p:nvSpPr>
        <p:spPr bwMode="auto">
          <a:xfrm>
            <a:off x="2411413" y="2924175"/>
            <a:ext cx="5746750" cy="569913"/>
          </a:xfrm>
          <a:custGeom>
            <a:avLst/>
            <a:gdLst>
              <a:gd name="T0" fmla="*/ 3620 w 3620"/>
              <a:gd name="T1" fmla="*/ 359 h 359"/>
              <a:gd name="T2" fmla="*/ 2724 w 3620"/>
              <a:gd name="T3" fmla="*/ 103 h 359"/>
              <a:gd name="T4" fmla="*/ 1810 w 3620"/>
              <a:gd name="T5" fmla="*/ 3 h 359"/>
              <a:gd name="T6" fmla="*/ 896 w 3620"/>
              <a:gd name="T7" fmla="*/ 85 h 359"/>
              <a:gd name="T8" fmla="*/ 0 w 3620"/>
              <a:gd name="T9" fmla="*/ 359 h 3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20"/>
              <a:gd name="T16" fmla="*/ 0 h 359"/>
              <a:gd name="T17" fmla="*/ 3620 w 3620"/>
              <a:gd name="T18" fmla="*/ 359 h 3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20" h="359">
                <a:moveTo>
                  <a:pt x="3620" y="359"/>
                </a:moveTo>
                <a:cubicBezTo>
                  <a:pt x="3471" y="316"/>
                  <a:pt x="3026" y="162"/>
                  <a:pt x="2724" y="103"/>
                </a:cubicBezTo>
                <a:cubicBezTo>
                  <a:pt x="2422" y="44"/>
                  <a:pt x="2115" y="6"/>
                  <a:pt x="1810" y="3"/>
                </a:cubicBezTo>
                <a:cubicBezTo>
                  <a:pt x="1505" y="0"/>
                  <a:pt x="1198" y="26"/>
                  <a:pt x="896" y="85"/>
                </a:cubicBezTo>
                <a:cubicBezTo>
                  <a:pt x="594" y="144"/>
                  <a:pt x="187" y="302"/>
                  <a:pt x="0" y="359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stealth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8027988" y="2997200"/>
            <a:ext cx="4206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Times New Roman" pitchFamily="18" charset="0"/>
              </a:rPr>
              <a:t>В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4932363" y="2420938"/>
            <a:ext cx="565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0">
                <a:latin typeface="Times New Roman" pitchFamily="18" charset="0"/>
              </a:rPr>
              <a:t>+8</a:t>
            </a:r>
          </a:p>
        </p:txBody>
      </p:sp>
      <p:pic>
        <p:nvPicPr>
          <p:cNvPr id="15370" name="Picture 24" descr="CRCTR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4005263"/>
            <a:ext cx="19097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25" descr="CRCTR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900113" y="3933825"/>
            <a:ext cx="18732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5292725" y="1557338"/>
            <a:ext cx="503238" cy="576262"/>
          </a:xfrm>
          <a:prstGeom prst="rect">
            <a:avLst/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0">
                <a:latin typeface="Times New Roman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003 0.00162 L 4.72222E-6 1.90751E-6 " pathEditMode="relative" rAng="0" ptsTypes="AA">
                                      <p:cBhvr>
                                        <p:cTn id="32" dur="2000" spd="-100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30" grpId="0"/>
      <p:bldP spid="13332" grpId="0" animBg="1"/>
      <p:bldP spid="13332" grpId="1" animBg="1"/>
      <p:bldP spid="13333" grpId="0" animBg="1"/>
      <p:bldP spid="13334" grpId="0"/>
      <p:bldP spid="13335" grpId="0"/>
      <p:bldP spid="133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Вычислить: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554159"/>
          <a:ext cx="8596064" cy="3771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664"/>
                <a:gridCol w="4343400"/>
              </a:tblGrid>
              <a:tr h="722713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Вариант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Вариант 2</a:t>
                      </a:r>
                      <a:endParaRPr lang="ru-RU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-4+(-5)=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 </a:t>
                      </a:r>
                    </a:p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- 3 + (- 6)=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88504"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-2+(-9)=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- 3+ (- 8)=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35632"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9+(-9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)=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- 0,01+ 0,01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=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88504"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- 0,6 + 5,2= 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- 1,2+ 5,6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=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88504"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- 21+ 11=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- 7,2 + (- 2,8) =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inherit"/>
                          <a:ea typeface="Times New Roman"/>
                          <a:cs typeface="Arial"/>
                        </a:rPr>
                        <a:t> </a:t>
                      </a:r>
                      <a:endParaRPr lang="ru-RU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Решите примеры и  Найдите полученные ответы в таблице и поставьте рядом соответствующую букву.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i="1" dirty="0" smtClean="0"/>
              <a:t>- 14 + (- 18)                         </a:t>
            </a:r>
            <a:endParaRPr lang="ru-RU" dirty="0" smtClean="0"/>
          </a:p>
          <a:p>
            <a:pPr fontAlgn="base"/>
            <a:r>
              <a:rPr lang="ru-RU" i="1" dirty="0" smtClean="0"/>
              <a:t>- 134 + 125 </a:t>
            </a:r>
            <a:endParaRPr lang="ru-RU" dirty="0" smtClean="0"/>
          </a:p>
          <a:p>
            <a:pPr fontAlgn="base"/>
            <a:r>
              <a:rPr lang="ru-RU" i="1" dirty="0" smtClean="0"/>
              <a:t>- 127 + 117</a:t>
            </a:r>
            <a:endParaRPr lang="ru-RU" dirty="0" smtClean="0"/>
          </a:p>
          <a:p>
            <a:pPr fontAlgn="base"/>
            <a:r>
              <a:rPr lang="ru-RU" i="1" dirty="0" smtClean="0"/>
              <a:t>37 + (- 28) 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99590" y="3933056"/>
          <a:ext cx="6720410" cy="1512168"/>
        </p:xfrm>
        <a:graphic>
          <a:graphicData uri="http://schemas.openxmlformats.org/drawingml/2006/table">
            <a:tbl>
              <a:tblPr/>
              <a:tblGrid>
                <a:gridCol w="672041"/>
                <a:gridCol w="672041"/>
                <a:gridCol w="672041"/>
                <a:gridCol w="576167"/>
                <a:gridCol w="648072"/>
                <a:gridCol w="791884"/>
                <a:gridCol w="672041"/>
                <a:gridCol w="672041"/>
                <a:gridCol w="672041"/>
                <a:gridCol w="672041"/>
              </a:tblGrid>
              <a:tr h="756084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65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- 9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>
                          <a:latin typeface="inherit"/>
                          <a:ea typeface="Times New Roman"/>
                          <a:cs typeface="Times New Roman"/>
                        </a:rPr>
                        <a:t>- 19</a:t>
                      </a:r>
                      <a:endParaRPr lang="ru-RU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>
                          <a:latin typeface="inherit"/>
                          <a:ea typeface="Times New Roman"/>
                          <a:cs typeface="Times New Roman"/>
                        </a:rPr>
                        <a:t>9</a:t>
                      </a:r>
                      <a:endParaRPr lang="ru-RU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- 0,4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>
                          <a:latin typeface="inherit"/>
                          <a:ea typeface="Times New Roman"/>
                          <a:cs typeface="Times New Roman"/>
                        </a:rPr>
                        <a:t>- 32</a:t>
                      </a:r>
                      <a:endParaRPr lang="ru-RU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 smtClean="0">
                          <a:latin typeface="inherit"/>
                          <a:ea typeface="Times New Roman"/>
                          <a:cs typeface="Times New Roman"/>
                        </a:rPr>
                        <a:t> 10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>
                          <a:latin typeface="inherit"/>
                          <a:ea typeface="Times New Roman"/>
                          <a:cs typeface="Times New Roman"/>
                        </a:rPr>
                        <a:t>- 4</a:t>
                      </a:r>
                      <a:endParaRPr lang="ru-RU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 smtClean="0">
                          <a:latin typeface="inherit"/>
                          <a:ea typeface="Times New Roman"/>
                          <a:cs typeface="Times New Roman"/>
                        </a:rPr>
                        <a:t>-10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>
                          <a:latin typeface="inherit"/>
                          <a:ea typeface="Times New Roman"/>
                          <a:cs typeface="Times New Roman"/>
                        </a:rPr>
                        <a:t>н</a:t>
                      </a:r>
                      <a:endParaRPr lang="ru-RU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и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с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м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е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 err="1">
                          <a:latin typeface="inherit"/>
                          <a:ea typeface="Times New Roman"/>
                          <a:cs typeface="Times New Roman"/>
                        </a:rPr>
                        <a:t>х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к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 err="1">
                          <a:latin typeface="inherit"/>
                          <a:ea typeface="Times New Roman"/>
                          <a:cs typeface="Times New Roman"/>
                        </a:rPr>
                        <a:t>р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2250"/>
                        </a:spcAft>
                      </a:pPr>
                      <a:r>
                        <a:rPr lang="ru-RU" sz="2400" i="1" dirty="0">
                          <a:latin typeface="inherit"/>
                          <a:ea typeface="Times New Roman"/>
                          <a:cs typeface="Times New Roman"/>
                        </a:rPr>
                        <a:t>о</a:t>
                      </a:r>
                      <a:endParaRPr lang="ru-RU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75" marR="66675" marT="47625" marB="476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428760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Домашнее задание: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4800" b="1" dirty="0" smtClean="0"/>
              <a:t>№ 264 ( а, б,  в,  г)</a:t>
            </a:r>
            <a:endParaRPr lang="ru-RU" sz="4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RT-Ланч. Запись в Adobe Audition 3.0 - урок от любителя. MuzMix.com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7715304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339</Words>
  <Application>Microsoft Office PowerPoint</Application>
  <PresentationFormat>Экран (4:3)</PresentationFormat>
  <Paragraphs>99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Специальное оформление</vt:lpstr>
      <vt:lpstr>Презентация PowerPoint</vt:lpstr>
      <vt:lpstr>Презентация PowerPoint</vt:lpstr>
      <vt:lpstr>Тема урока: Сложение целых чисел</vt:lpstr>
      <vt:lpstr>Презентация PowerPoint</vt:lpstr>
      <vt:lpstr>Презентация PowerPoint</vt:lpstr>
      <vt:lpstr>  Задание: Отметьте числа на координатной прямой</vt:lpstr>
      <vt:lpstr>Толковый словарь В.Даля</vt:lpstr>
      <vt:lpstr>Сложить числа с помощью координатной прямой</vt:lpstr>
      <vt:lpstr>Сложить числа с помощью координатной прямой</vt:lpstr>
      <vt:lpstr>Сложить числа с помощью координатной прямой</vt:lpstr>
      <vt:lpstr>Вычислить:</vt:lpstr>
      <vt:lpstr>Решите примеры и  Найдите полученные ответы в таблице и поставьте рядом соответствующую букву.</vt:lpstr>
      <vt:lpstr>Домашнее задание: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user</cp:lastModifiedBy>
  <cp:revision>24</cp:revision>
  <dcterms:created xsi:type="dcterms:W3CDTF">2009-01-08T12:15:48Z</dcterms:created>
  <dcterms:modified xsi:type="dcterms:W3CDTF">2017-06-27T06:36:08Z</dcterms:modified>
</cp:coreProperties>
</file>